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483082"/>
            <a:ext cx="3786188" cy="10972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spc="-1" kern="0" dirty="0">
                <a:solidFill>
                  <a:srgbClr val="FFFFFF"/>
                </a:solidFill>
              </a:rPr>
              <a:t>The Tower of Hanoi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2751767"/>
            <a:ext cx="3786188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A Classic Recursive Algorithm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571500" y="3803293"/>
            <a:ext cx="37861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E8EDF5"/>
                </a:solidFill>
              </a:rPr>
              <a:t>Understanding the Problem, Solution, and Complexity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322094" y="1214438"/>
            <a:ext cx="2714625" cy="2714625"/>
          </a:xfrm>
          <a:prstGeom prst="rect">
            <a:avLst/>
          </a:prstGeom>
          <a:solidFill>
            <a:srgbClr val="FFFFFF">
              <a:alpha val="2000"/>
            </a:srgbClr>
          </a:solidFill>
          <a:ln w="18288">
            <a:solidFill>
              <a:srgbClr val="4ECDC4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094" y="1214438"/>
            <a:ext cx="2714625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623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The Exponential Nature of the Solution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002609"/>
            <a:ext cx="243995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The complexity of the Tower of Hanoi solution is</a:t>
            </a:r>
            <a:endParaRPr lang="en-US" sz="780" dirty="0"/>
          </a:p>
        </p:txBody>
      </p:sp>
      <p:sp>
        <p:nvSpPr>
          <p:cNvPr id="5" name="Text 2"/>
          <p:cNvSpPr/>
          <p:nvPr/>
        </p:nvSpPr>
        <p:spPr>
          <a:xfrm>
            <a:off x="3011453" y="1002609"/>
            <a:ext cx="18068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4ECDC4"/>
                </a:solidFill>
              </a:rPr>
              <a:t>O(2</a:t>
            </a:r>
            <a:endParaRPr lang="en-US" sz="734" dirty="0"/>
          </a:p>
        </p:txBody>
      </p:sp>
      <p:sp>
        <p:nvSpPr>
          <p:cNvPr id="6" name="Text 3"/>
          <p:cNvSpPr/>
          <p:nvPr/>
        </p:nvSpPr>
        <p:spPr>
          <a:xfrm>
            <a:off x="3192140" y="992786"/>
            <a:ext cx="63736" cy="10894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buNone/>
            </a:pPr>
            <a:r>
              <a:rPr lang="en-US" sz="547" b="1" dirty="0">
                <a:solidFill>
                  <a:srgbClr val="4ECDC4"/>
                </a:solidFill>
              </a:rPr>
              <a:t>N</a:t>
            </a:r>
            <a:endParaRPr lang="en-US" sz="547" dirty="0"/>
          </a:p>
        </p:txBody>
      </p:sp>
      <p:sp>
        <p:nvSpPr>
          <p:cNvPr id="7" name="Text 4"/>
          <p:cNvSpPr/>
          <p:nvPr/>
        </p:nvSpPr>
        <p:spPr>
          <a:xfrm>
            <a:off x="3255876" y="1002609"/>
            <a:ext cx="3474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4ECDC4"/>
                </a:solidFill>
              </a:rPr>
              <a:t>)</a:t>
            </a:r>
            <a:endParaRPr lang="en-US" sz="734" dirty="0"/>
          </a:p>
        </p:txBody>
      </p:sp>
      <p:sp>
        <p:nvSpPr>
          <p:cNvPr id="8" name="Text 5"/>
          <p:cNvSpPr/>
          <p:nvPr/>
        </p:nvSpPr>
        <p:spPr>
          <a:xfrm>
            <a:off x="3290618" y="1002609"/>
            <a:ext cx="48703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, which is</a:t>
            </a:r>
            <a:endParaRPr lang="en-US" sz="780" dirty="0"/>
          </a:p>
        </p:txBody>
      </p:sp>
      <p:sp>
        <p:nvSpPr>
          <p:cNvPr id="9" name="Text 6"/>
          <p:cNvSpPr/>
          <p:nvPr/>
        </p:nvSpPr>
        <p:spPr>
          <a:xfrm>
            <a:off x="3777648" y="1002609"/>
            <a:ext cx="62086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exponential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4398513" y="1002609"/>
            <a:ext cx="176615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. This means the number of moves</a:t>
            </a:r>
            <a:endParaRPr lang="en-US" sz="780" dirty="0"/>
          </a:p>
        </p:txBody>
      </p:sp>
      <p:sp>
        <p:nvSpPr>
          <p:cNvPr id="11" name="Text 8"/>
          <p:cNvSpPr/>
          <p:nvPr/>
        </p:nvSpPr>
        <p:spPr>
          <a:xfrm>
            <a:off x="6164666" y="1002609"/>
            <a:ext cx="174932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doubles with each additional disk</a:t>
            </a:r>
            <a:endParaRPr lang="en-US" sz="734" dirty="0"/>
          </a:p>
        </p:txBody>
      </p:sp>
      <p:sp>
        <p:nvSpPr>
          <p:cNvPr id="12" name="Text 9"/>
          <p:cNvSpPr/>
          <p:nvPr/>
        </p:nvSpPr>
        <p:spPr>
          <a:xfrm>
            <a:off x="7913991" y="1002609"/>
            <a:ext cx="56184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, leading to</a:t>
            </a:r>
            <a:endParaRPr lang="en-US" sz="780" dirty="0"/>
          </a:p>
        </p:txBody>
      </p:sp>
      <p:sp>
        <p:nvSpPr>
          <p:cNvPr id="13" name="Text 10"/>
          <p:cNvSpPr/>
          <p:nvPr/>
        </p:nvSpPr>
        <p:spPr>
          <a:xfrm>
            <a:off x="571500" y="1174059"/>
            <a:ext cx="266188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dramatically increasing computational requirements.</a:t>
            </a:r>
            <a:endParaRPr lang="en-US" sz="780" dirty="0"/>
          </a:p>
        </p:txBody>
      </p:sp>
      <p:sp>
        <p:nvSpPr>
          <p:cNvPr id="14" name="Shape 11"/>
          <p:cNvSpPr/>
          <p:nvPr/>
        </p:nvSpPr>
        <p:spPr>
          <a:xfrm>
            <a:off x="571500" y="1468738"/>
            <a:ext cx="8001000" cy="325041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71500" y="1468738"/>
            <a:ext cx="8001000" cy="1428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6" name="Shape 13"/>
          <p:cNvSpPr/>
          <p:nvPr/>
        </p:nvSpPr>
        <p:spPr>
          <a:xfrm>
            <a:off x="571500" y="1779491"/>
            <a:ext cx="8001000" cy="1428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7" name="Text 14"/>
          <p:cNvSpPr/>
          <p:nvPr/>
        </p:nvSpPr>
        <p:spPr>
          <a:xfrm>
            <a:off x="571500" y="1461595"/>
            <a:ext cx="1589317" cy="310753"/>
          </a:xfrm>
          <a:prstGeom prst="rect">
            <a:avLst/>
          </a:prstGeom>
          <a:noFill/>
          <a:ln/>
        </p:spPr>
        <p:txBody>
          <a:bodyPr wrap="square" lIns="119126" tIns="102108" rIns="119126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Disks (N)</a:t>
            </a:r>
            <a:endParaRPr lang="en-US" sz="634" dirty="0"/>
          </a:p>
        </p:txBody>
      </p:sp>
      <p:sp>
        <p:nvSpPr>
          <p:cNvPr id="18" name="Text 15"/>
          <p:cNvSpPr/>
          <p:nvPr/>
        </p:nvSpPr>
        <p:spPr>
          <a:xfrm>
            <a:off x="2160817" y="1461595"/>
            <a:ext cx="1622775" cy="310753"/>
          </a:xfrm>
          <a:prstGeom prst="rect">
            <a:avLst/>
          </a:prstGeom>
          <a:noFill/>
          <a:ln/>
        </p:spPr>
        <p:txBody>
          <a:bodyPr wrap="square" lIns="119126" tIns="102108" rIns="119126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Formula</a:t>
            </a:r>
            <a:endParaRPr lang="en-US" sz="634" dirty="0"/>
          </a:p>
        </p:txBody>
      </p:sp>
      <p:sp>
        <p:nvSpPr>
          <p:cNvPr id="19" name="Text 16"/>
          <p:cNvSpPr/>
          <p:nvPr/>
        </p:nvSpPr>
        <p:spPr>
          <a:xfrm>
            <a:off x="3783592" y="1461595"/>
            <a:ext cx="2116308" cy="310753"/>
          </a:xfrm>
          <a:prstGeom prst="rect">
            <a:avLst/>
          </a:prstGeom>
          <a:noFill/>
          <a:ln/>
        </p:spPr>
        <p:txBody>
          <a:bodyPr wrap="square" lIns="119126" tIns="102108" rIns="119126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Total Moves</a:t>
            </a:r>
            <a:endParaRPr lang="en-US" sz="634" dirty="0"/>
          </a:p>
        </p:txBody>
      </p:sp>
      <p:sp>
        <p:nvSpPr>
          <p:cNvPr id="20" name="Text 17"/>
          <p:cNvSpPr/>
          <p:nvPr/>
        </p:nvSpPr>
        <p:spPr>
          <a:xfrm>
            <a:off x="5899900" y="1461595"/>
            <a:ext cx="2672600" cy="310753"/>
          </a:xfrm>
          <a:prstGeom prst="rect">
            <a:avLst/>
          </a:prstGeom>
          <a:noFill/>
          <a:ln/>
        </p:spPr>
        <p:txBody>
          <a:bodyPr wrap="square" lIns="119126" tIns="102108" rIns="119126" bIns="1021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Time (1 move/sec)</a:t>
            </a:r>
            <a:endParaRPr lang="en-US" sz="634" dirty="0"/>
          </a:p>
        </p:txBody>
      </p:sp>
      <p:sp>
        <p:nvSpPr>
          <p:cNvPr id="21" name="Text 18"/>
          <p:cNvSpPr/>
          <p:nvPr/>
        </p:nvSpPr>
        <p:spPr>
          <a:xfrm>
            <a:off x="671513" y="1850929"/>
            <a:ext cx="57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3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2160817" y="1772348"/>
            <a:ext cx="1622775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2³ − 1</a:t>
            </a:r>
            <a:endParaRPr lang="en-US" sz="634" dirty="0"/>
          </a:p>
        </p:txBody>
      </p:sp>
      <p:sp>
        <p:nvSpPr>
          <p:cNvPr id="23" name="Text 20"/>
          <p:cNvSpPr/>
          <p:nvPr/>
        </p:nvSpPr>
        <p:spPr>
          <a:xfrm>
            <a:off x="3887177" y="1850929"/>
            <a:ext cx="57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7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5899900" y="1772348"/>
            <a:ext cx="2672600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7 seconds</a:t>
            </a:r>
            <a:endParaRPr lang="en-US" sz="727" dirty="0"/>
          </a:p>
        </p:txBody>
      </p:sp>
      <p:sp>
        <p:nvSpPr>
          <p:cNvPr id="25" name="Shape 22"/>
          <p:cNvSpPr/>
          <p:nvPr/>
        </p:nvSpPr>
        <p:spPr>
          <a:xfrm>
            <a:off x="571500" y="2070599"/>
            <a:ext cx="8001000" cy="301823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571500" y="2365279"/>
            <a:ext cx="8001000" cy="7144"/>
          </a:xfrm>
          <a:prstGeom prst="rect">
            <a:avLst/>
          </a:prstGeom>
          <a:solidFill>
            <a:srgbClr val="E4F8F6"/>
          </a:solidFill>
          <a:ln/>
        </p:spPr>
      </p:sp>
      <p:sp>
        <p:nvSpPr>
          <p:cNvPr id="27" name="Text 24"/>
          <p:cNvSpPr/>
          <p:nvPr/>
        </p:nvSpPr>
        <p:spPr>
          <a:xfrm>
            <a:off x="671513" y="2152752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10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2160817" y="2070599"/>
            <a:ext cx="1622775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2¹⁰ − 1</a:t>
            </a:r>
            <a:endParaRPr lang="en-US" sz="634" dirty="0"/>
          </a:p>
        </p:txBody>
      </p:sp>
      <p:sp>
        <p:nvSpPr>
          <p:cNvPr id="29" name="Text 26"/>
          <p:cNvSpPr/>
          <p:nvPr/>
        </p:nvSpPr>
        <p:spPr>
          <a:xfrm>
            <a:off x="3887177" y="2152752"/>
            <a:ext cx="2567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1,023</a:t>
            </a:r>
            <a:endParaRPr lang="en-US" sz="683" dirty="0"/>
          </a:p>
        </p:txBody>
      </p:sp>
      <p:sp>
        <p:nvSpPr>
          <p:cNvPr id="30" name="Text 27"/>
          <p:cNvSpPr/>
          <p:nvPr/>
        </p:nvSpPr>
        <p:spPr>
          <a:xfrm>
            <a:off x="5899900" y="2070599"/>
            <a:ext cx="2672600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~17 minutes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671513" y="2447432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20</a:t>
            </a:r>
            <a:endParaRPr lang="en-US" sz="683" dirty="0"/>
          </a:p>
        </p:txBody>
      </p:sp>
      <p:sp>
        <p:nvSpPr>
          <p:cNvPr id="32" name="Text 29"/>
          <p:cNvSpPr/>
          <p:nvPr/>
        </p:nvSpPr>
        <p:spPr>
          <a:xfrm>
            <a:off x="2160817" y="2368851"/>
            <a:ext cx="1622775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2²⁰ − 1</a:t>
            </a:r>
            <a:endParaRPr lang="en-US" sz="634" dirty="0"/>
          </a:p>
        </p:txBody>
      </p:sp>
      <p:sp>
        <p:nvSpPr>
          <p:cNvPr id="33" name="Text 30"/>
          <p:cNvSpPr/>
          <p:nvPr/>
        </p:nvSpPr>
        <p:spPr>
          <a:xfrm>
            <a:off x="3887177" y="2447432"/>
            <a:ext cx="4562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1,048,575</a:t>
            </a:r>
            <a:endParaRPr lang="en-US" sz="683" dirty="0"/>
          </a:p>
        </p:txBody>
      </p:sp>
      <p:sp>
        <p:nvSpPr>
          <p:cNvPr id="34" name="Text 31"/>
          <p:cNvSpPr/>
          <p:nvPr/>
        </p:nvSpPr>
        <p:spPr>
          <a:xfrm>
            <a:off x="5899900" y="2368851"/>
            <a:ext cx="2672600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~12 days</a:t>
            </a:r>
            <a:endParaRPr lang="en-US" sz="727" dirty="0"/>
          </a:p>
        </p:txBody>
      </p:sp>
      <p:sp>
        <p:nvSpPr>
          <p:cNvPr id="35" name="Shape 32"/>
          <p:cNvSpPr/>
          <p:nvPr/>
        </p:nvSpPr>
        <p:spPr>
          <a:xfrm>
            <a:off x="571500" y="2667102"/>
            <a:ext cx="8001000" cy="301823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571500" y="2961782"/>
            <a:ext cx="8001000" cy="7144"/>
          </a:xfrm>
          <a:prstGeom prst="rect">
            <a:avLst/>
          </a:prstGeom>
          <a:solidFill>
            <a:srgbClr val="E4F8F6"/>
          </a:solidFill>
          <a:ln/>
        </p:spPr>
      </p:sp>
      <p:sp>
        <p:nvSpPr>
          <p:cNvPr id="37" name="Text 34"/>
          <p:cNvSpPr/>
          <p:nvPr/>
        </p:nvSpPr>
        <p:spPr>
          <a:xfrm>
            <a:off x="671513" y="2749255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30</a:t>
            </a:r>
            <a:endParaRPr lang="en-US" sz="683" dirty="0"/>
          </a:p>
        </p:txBody>
      </p:sp>
      <p:sp>
        <p:nvSpPr>
          <p:cNvPr id="38" name="Text 35"/>
          <p:cNvSpPr/>
          <p:nvPr/>
        </p:nvSpPr>
        <p:spPr>
          <a:xfrm>
            <a:off x="2160817" y="2667102"/>
            <a:ext cx="1622775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2³⁰ − 1</a:t>
            </a:r>
            <a:endParaRPr lang="en-US" sz="634" dirty="0"/>
          </a:p>
        </p:txBody>
      </p:sp>
      <p:sp>
        <p:nvSpPr>
          <p:cNvPr id="39" name="Text 36"/>
          <p:cNvSpPr/>
          <p:nvPr/>
        </p:nvSpPr>
        <p:spPr>
          <a:xfrm>
            <a:off x="3887177" y="2749255"/>
            <a:ext cx="26593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1.07B</a:t>
            </a:r>
            <a:endParaRPr lang="en-US" sz="683" dirty="0"/>
          </a:p>
        </p:txBody>
      </p:sp>
      <p:sp>
        <p:nvSpPr>
          <p:cNvPr id="40" name="Text 37"/>
          <p:cNvSpPr/>
          <p:nvPr/>
        </p:nvSpPr>
        <p:spPr>
          <a:xfrm>
            <a:off x="5899900" y="2667102"/>
            <a:ext cx="2672600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~34 years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671513" y="3043935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40</a:t>
            </a:r>
            <a:endParaRPr lang="en-US" sz="683" dirty="0"/>
          </a:p>
        </p:txBody>
      </p:sp>
      <p:sp>
        <p:nvSpPr>
          <p:cNvPr id="42" name="Text 39"/>
          <p:cNvSpPr/>
          <p:nvPr/>
        </p:nvSpPr>
        <p:spPr>
          <a:xfrm>
            <a:off x="2160817" y="2965354"/>
            <a:ext cx="1622775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2⁴⁰ − 1</a:t>
            </a:r>
            <a:endParaRPr lang="en-US" sz="634" dirty="0"/>
          </a:p>
        </p:txBody>
      </p:sp>
      <p:sp>
        <p:nvSpPr>
          <p:cNvPr id="43" name="Text 40"/>
          <p:cNvSpPr/>
          <p:nvPr/>
        </p:nvSpPr>
        <p:spPr>
          <a:xfrm>
            <a:off x="3887177" y="3043935"/>
            <a:ext cx="2565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1.10T</a:t>
            </a:r>
            <a:endParaRPr lang="en-US" sz="683" dirty="0"/>
          </a:p>
        </p:txBody>
      </p:sp>
      <p:sp>
        <p:nvSpPr>
          <p:cNvPr id="44" name="Text 41"/>
          <p:cNvSpPr/>
          <p:nvPr/>
        </p:nvSpPr>
        <p:spPr>
          <a:xfrm>
            <a:off x="5899900" y="2965354"/>
            <a:ext cx="2672600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~34,900 years</a:t>
            </a:r>
            <a:endParaRPr lang="en-US" sz="727" dirty="0"/>
          </a:p>
        </p:txBody>
      </p:sp>
      <p:sp>
        <p:nvSpPr>
          <p:cNvPr id="45" name="Shape 42"/>
          <p:cNvSpPr/>
          <p:nvPr/>
        </p:nvSpPr>
        <p:spPr>
          <a:xfrm>
            <a:off x="571500" y="3263605"/>
            <a:ext cx="8001000" cy="301823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46" name="Shape 43"/>
          <p:cNvSpPr/>
          <p:nvPr/>
        </p:nvSpPr>
        <p:spPr>
          <a:xfrm>
            <a:off x="571500" y="3558285"/>
            <a:ext cx="8001000" cy="7144"/>
          </a:xfrm>
          <a:prstGeom prst="rect">
            <a:avLst/>
          </a:prstGeom>
          <a:solidFill>
            <a:srgbClr val="E4F8F6"/>
          </a:solidFill>
          <a:ln/>
        </p:spPr>
      </p:sp>
      <p:sp>
        <p:nvSpPr>
          <p:cNvPr id="47" name="Text 44"/>
          <p:cNvSpPr/>
          <p:nvPr/>
        </p:nvSpPr>
        <p:spPr>
          <a:xfrm>
            <a:off x="671513" y="3345759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50</a:t>
            </a:r>
            <a:endParaRPr lang="en-US" sz="683" dirty="0"/>
          </a:p>
        </p:txBody>
      </p:sp>
      <p:sp>
        <p:nvSpPr>
          <p:cNvPr id="48" name="Text 45"/>
          <p:cNvSpPr/>
          <p:nvPr/>
        </p:nvSpPr>
        <p:spPr>
          <a:xfrm>
            <a:off x="2160817" y="3263605"/>
            <a:ext cx="1622775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2⁵⁰ − 1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3887177" y="3345759"/>
            <a:ext cx="2785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1.13Q</a:t>
            </a:r>
            <a:endParaRPr lang="en-US" sz="683" dirty="0"/>
          </a:p>
        </p:txBody>
      </p:sp>
      <p:sp>
        <p:nvSpPr>
          <p:cNvPr id="50" name="Text 47"/>
          <p:cNvSpPr/>
          <p:nvPr/>
        </p:nvSpPr>
        <p:spPr>
          <a:xfrm>
            <a:off x="5899900" y="3263605"/>
            <a:ext cx="2672600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~35.7M years</a:t>
            </a:r>
            <a:endParaRPr lang="en-US" sz="727" dirty="0"/>
          </a:p>
        </p:txBody>
      </p:sp>
      <p:sp>
        <p:nvSpPr>
          <p:cNvPr id="51" name="Text 48"/>
          <p:cNvSpPr/>
          <p:nvPr/>
        </p:nvSpPr>
        <p:spPr>
          <a:xfrm>
            <a:off x="671513" y="3640438"/>
            <a:ext cx="114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64</a:t>
            </a:r>
            <a:endParaRPr lang="en-US" sz="683" dirty="0"/>
          </a:p>
        </p:txBody>
      </p:sp>
      <p:sp>
        <p:nvSpPr>
          <p:cNvPr id="52" name="Text 49"/>
          <p:cNvSpPr/>
          <p:nvPr/>
        </p:nvSpPr>
        <p:spPr>
          <a:xfrm>
            <a:off x="2160817" y="3561857"/>
            <a:ext cx="1622775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4ECDC4"/>
                </a:solidFill>
              </a:rPr>
              <a:t>2⁶⁴ − 1</a:t>
            </a:r>
            <a:endParaRPr lang="en-US" sz="634" dirty="0"/>
          </a:p>
        </p:txBody>
      </p:sp>
      <p:sp>
        <p:nvSpPr>
          <p:cNvPr id="53" name="Text 50"/>
          <p:cNvSpPr/>
          <p:nvPr/>
        </p:nvSpPr>
        <p:spPr>
          <a:xfrm>
            <a:off x="3887177" y="3640438"/>
            <a:ext cx="2785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18.4Q</a:t>
            </a:r>
            <a:endParaRPr lang="en-US" sz="683" dirty="0"/>
          </a:p>
        </p:txBody>
      </p:sp>
      <p:sp>
        <p:nvSpPr>
          <p:cNvPr id="54" name="Text 51"/>
          <p:cNvSpPr/>
          <p:nvPr/>
        </p:nvSpPr>
        <p:spPr>
          <a:xfrm>
            <a:off x="5899900" y="3561857"/>
            <a:ext cx="2672600" cy="298252"/>
          </a:xfrm>
          <a:prstGeom prst="rect">
            <a:avLst/>
          </a:prstGeom>
          <a:noFill/>
          <a:ln/>
        </p:spPr>
        <p:txBody>
          <a:bodyPr wrap="square" lIns="119126" tIns="85090" rIns="119126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~585B years</a:t>
            </a:r>
            <a:endParaRPr lang="en-US" sz="727" dirty="0"/>
          </a:p>
        </p:txBody>
      </p:sp>
      <p:sp>
        <p:nvSpPr>
          <p:cNvPr id="55" name="Shape 52"/>
          <p:cNvSpPr/>
          <p:nvPr/>
        </p:nvSpPr>
        <p:spPr>
          <a:xfrm>
            <a:off x="571500" y="3994807"/>
            <a:ext cx="8001000" cy="791505"/>
          </a:xfrm>
          <a:prstGeom prst="rect">
            <a:avLst/>
          </a:prstGeom>
          <a:solidFill>
            <a:srgbClr val="FF6B35">
              <a:alpha val="8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56" name="Text 53"/>
          <p:cNvSpPr/>
          <p:nvPr/>
        </p:nvSpPr>
        <p:spPr>
          <a:xfrm>
            <a:off x="700088" y="4151970"/>
            <a:ext cx="774382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The Legend of the Tower of Hanoi</a:t>
            </a:r>
            <a:endParaRPr lang="en-US" sz="584" dirty="0"/>
          </a:p>
        </p:txBody>
      </p:sp>
      <p:sp>
        <p:nvSpPr>
          <p:cNvPr id="57" name="Text 54"/>
          <p:cNvSpPr/>
          <p:nvPr/>
        </p:nvSpPr>
        <p:spPr>
          <a:xfrm>
            <a:off x="700088" y="4337707"/>
            <a:ext cx="774382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According to legend, monks in a temple are solving the Tower of Hanoi puzzle with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64 golden disks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. When they complete it, the world will end. With 2</a:t>
            </a:r>
            <a:pPr algn="l" indent="0" marL="0">
              <a:lnSpc>
                <a:spcPts val="1300"/>
              </a:lnSpc>
              <a:buNone/>
            </a:pPr>
            <a:r>
              <a:rPr lang="en-US" sz="542" dirty="0">
                <a:solidFill>
                  <a:srgbClr val="E8EDF5"/>
                </a:solidFill>
              </a:rPr>
              <a:t>64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 − 1 moves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required and assuming one move per second, it would take approximately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585 billion years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—far longer than the universe's current age of 13.8 billion years.</a:t>
            </a:r>
            <a:endParaRPr lang="en-US" sz="72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199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Summary and Real-World Applications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147270"/>
            <a:ext cx="8001000" cy="184732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147270"/>
            <a:ext cx="21431" cy="184732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6" name="Text 3"/>
          <p:cNvSpPr/>
          <p:nvPr/>
        </p:nvSpPr>
        <p:spPr>
          <a:xfrm>
            <a:off x="742950" y="1318720"/>
            <a:ext cx="76581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4ECDC4"/>
                </a:solidFill>
              </a:rPr>
              <a:t>Key Takeaways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742950" y="1625901"/>
            <a:ext cx="2457450" cy="1197248"/>
          </a:xfrm>
          <a:prstGeom prst="rect">
            <a:avLst/>
          </a:prstGeom>
          <a:solidFill>
            <a:srgbClr val="FFFFFF">
              <a:alpha val="2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7250" y="1740201"/>
            <a:ext cx="22288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4ECDC4"/>
                </a:solidFill>
              </a:rPr>
              <a:t>01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857250" y="2054526"/>
            <a:ext cx="2228850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4ECDC4"/>
                </a:solidFill>
              </a:rPr>
              <a:t>Recursive Solution: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 The Tower of Hanoi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demonstrates elegant recursive problem-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solving by breaking down an N-disk problem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into N-1 disk subproblems.</a:t>
            </a:r>
            <a:endParaRPr lang="en-US" sz="683" dirty="0"/>
          </a:p>
        </p:txBody>
      </p:sp>
      <p:sp>
        <p:nvSpPr>
          <p:cNvPr id="10" name="Shape 7"/>
          <p:cNvSpPr/>
          <p:nvPr/>
        </p:nvSpPr>
        <p:spPr>
          <a:xfrm>
            <a:off x="3343275" y="1625901"/>
            <a:ext cx="2457450" cy="1197248"/>
          </a:xfrm>
          <a:prstGeom prst="rect">
            <a:avLst/>
          </a:prstGeom>
          <a:solidFill>
            <a:srgbClr val="FFFFFF">
              <a:alpha val="2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457575" y="1740201"/>
            <a:ext cx="22288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4ECDC4"/>
                </a:solidFill>
              </a:rPr>
              <a:t>02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3457575" y="2065241"/>
            <a:ext cx="11818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4ECDC4"/>
                </a:solidFill>
              </a:rPr>
              <a:t>Exponential Complexity: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4639447" y="2065241"/>
            <a:ext cx="6815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The minimum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457575" y="2225250"/>
            <a:ext cx="9561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number of moves is</a:t>
            </a:r>
            <a:endParaRPr lang="en-US" sz="727" dirty="0"/>
          </a:p>
        </p:txBody>
      </p:sp>
      <p:sp>
        <p:nvSpPr>
          <p:cNvPr id="15" name="Text 12"/>
          <p:cNvSpPr/>
          <p:nvPr/>
        </p:nvSpPr>
        <p:spPr>
          <a:xfrm>
            <a:off x="4413721" y="2225250"/>
            <a:ext cx="57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2</a:t>
            </a:r>
            <a:endParaRPr lang="en-US" sz="683" dirty="0"/>
          </a:p>
        </p:txBody>
      </p:sp>
      <p:sp>
        <p:nvSpPr>
          <p:cNvPr id="16" name="Text 13"/>
          <p:cNvSpPr/>
          <p:nvPr/>
        </p:nvSpPr>
        <p:spPr>
          <a:xfrm>
            <a:off x="4470955" y="2214535"/>
            <a:ext cx="59494" cy="10179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buNone/>
            </a:pPr>
            <a:r>
              <a:rPr lang="en-US" sz="509" b="1" dirty="0">
                <a:solidFill>
                  <a:srgbClr val="FF6B35"/>
                </a:solidFill>
              </a:rPr>
              <a:t>N</a:t>
            </a:r>
            <a:endParaRPr lang="en-US" sz="509" dirty="0"/>
          </a:p>
        </p:txBody>
      </p:sp>
      <p:sp>
        <p:nvSpPr>
          <p:cNvPr id="17" name="Text 14"/>
          <p:cNvSpPr/>
          <p:nvPr/>
        </p:nvSpPr>
        <p:spPr>
          <a:xfrm>
            <a:off x="4530449" y="2225250"/>
            <a:ext cx="1682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− 1</a:t>
            </a:r>
            <a:endParaRPr lang="en-US" sz="683" dirty="0"/>
          </a:p>
        </p:txBody>
      </p:sp>
      <p:sp>
        <p:nvSpPr>
          <p:cNvPr id="18" name="Text 15"/>
          <p:cNvSpPr/>
          <p:nvPr/>
        </p:nvSpPr>
        <p:spPr>
          <a:xfrm>
            <a:off x="4698690" y="2225250"/>
            <a:ext cx="75121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, demonstrating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3457575" y="2385259"/>
            <a:ext cx="212537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exponential growth and the practical limits of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3457575" y="2545268"/>
            <a:ext cx="10089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brute-force solutions.</a:t>
            </a:r>
            <a:endParaRPr lang="en-US" sz="727" dirty="0"/>
          </a:p>
        </p:txBody>
      </p:sp>
      <p:sp>
        <p:nvSpPr>
          <p:cNvPr id="21" name="Shape 18"/>
          <p:cNvSpPr/>
          <p:nvPr/>
        </p:nvSpPr>
        <p:spPr>
          <a:xfrm>
            <a:off x="5943600" y="1625901"/>
            <a:ext cx="2457450" cy="1182960"/>
          </a:xfrm>
          <a:prstGeom prst="rect">
            <a:avLst/>
          </a:prstGeom>
          <a:solidFill>
            <a:srgbClr val="FFFFFF">
              <a:alpha val="2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057900" y="1740201"/>
            <a:ext cx="22288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4ECDC4"/>
                </a:solidFill>
              </a:rPr>
              <a:t>03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6057900" y="2054526"/>
            <a:ext cx="22288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4ECDC4"/>
                </a:solidFill>
              </a:rPr>
              <a:t>Algorithmic Power: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 The algorithm showcases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the elegance and power of recursive problem-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solving in computer science.</a:t>
            </a:r>
            <a:endParaRPr lang="en-US" sz="683" dirty="0"/>
          </a:p>
        </p:txBody>
      </p:sp>
      <p:sp>
        <p:nvSpPr>
          <p:cNvPr id="24" name="Shape 21"/>
          <p:cNvSpPr/>
          <p:nvPr/>
        </p:nvSpPr>
        <p:spPr>
          <a:xfrm>
            <a:off x="571500" y="3208911"/>
            <a:ext cx="8001000" cy="2168128"/>
          </a:xfrm>
          <a:prstGeom prst="rect">
            <a:avLst/>
          </a:prstGeom>
          <a:solidFill>
            <a:srgbClr val="FF6B35">
              <a:alpha val="5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571500" y="3208911"/>
            <a:ext cx="21431" cy="2168128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6" name="Text 23"/>
          <p:cNvSpPr/>
          <p:nvPr/>
        </p:nvSpPr>
        <p:spPr>
          <a:xfrm>
            <a:off x="742950" y="3380361"/>
            <a:ext cx="76581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Real-World Applications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742950" y="3687542"/>
            <a:ext cx="642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▸</a:t>
            </a:r>
            <a:endParaRPr lang="en-US" sz="885" dirty="0"/>
          </a:p>
        </p:txBody>
      </p:sp>
      <p:sp>
        <p:nvSpPr>
          <p:cNvPr id="28" name="Text 25"/>
          <p:cNvSpPr/>
          <p:nvPr/>
        </p:nvSpPr>
        <p:spPr>
          <a:xfrm>
            <a:off x="914400" y="3687542"/>
            <a:ext cx="748665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Computer Science Education</a:t>
            </a:r>
            <a:endParaRPr lang="en-US" sz="734" dirty="0"/>
          </a:p>
        </p:txBody>
      </p:sp>
      <p:sp>
        <p:nvSpPr>
          <p:cNvPr id="29" name="Text 26"/>
          <p:cNvSpPr/>
          <p:nvPr/>
        </p:nvSpPr>
        <p:spPr>
          <a:xfrm>
            <a:off x="914400" y="3876852"/>
            <a:ext cx="74866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The Tower of Hanoi is a fundamental teaching tool for understanding recursion, function calls, and the call stack in introductory computer science courses.</a:t>
            </a:r>
            <a:endParaRPr lang="en-US" sz="727" dirty="0"/>
          </a:p>
        </p:txBody>
      </p:sp>
      <p:sp>
        <p:nvSpPr>
          <p:cNvPr id="30" name="Text 27"/>
          <p:cNvSpPr/>
          <p:nvPr/>
        </p:nvSpPr>
        <p:spPr>
          <a:xfrm>
            <a:off x="742950" y="4126883"/>
            <a:ext cx="642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▸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914400" y="4126883"/>
            <a:ext cx="748665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State-Space Search and Optimization</a:t>
            </a:r>
            <a:endParaRPr lang="en-US" sz="734" dirty="0"/>
          </a:p>
        </p:txBody>
      </p:sp>
      <p:sp>
        <p:nvSpPr>
          <p:cNvPr id="32" name="Text 29"/>
          <p:cNvSpPr/>
          <p:nvPr/>
        </p:nvSpPr>
        <p:spPr>
          <a:xfrm>
            <a:off x="914400" y="4316192"/>
            <a:ext cx="748665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The puzzle provides a simple yet powerful model for understanding state-space search algorithms, backtracking, and optimization problems in artificial intelligence.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42950" y="4716242"/>
            <a:ext cx="642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▸</a:t>
            </a:r>
            <a:endParaRPr lang="en-US" sz="885" dirty="0"/>
          </a:p>
        </p:txBody>
      </p:sp>
      <p:sp>
        <p:nvSpPr>
          <p:cNvPr id="34" name="Text 31"/>
          <p:cNvSpPr/>
          <p:nvPr/>
        </p:nvSpPr>
        <p:spPr>
          <a:xfrm>
            <a:off x="914400" y="4716242"/>
            <a:ext cx="748665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Gray Code and Data Backup</a:t>
            </a:r>
            <a:endParaRPr lang="en-US" sz="734" dirty="0"/>
          </a:p>
        </p:txBody>
      </p:sp>
      <p:sp>
        <p:nvSpPr>
          <p:cNvPr id="35" name="Text 32"/>
          <p:cNvSpPr/>
          <p:nvPr/>
        </p:nvSpPr>
        <p:spPr>
          <a:xfrm>
            <a:off x="914400" y="4905552"/>
            <a:ext cx="748665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The underlying logic of the Tower of Hanoi solution is relevant to Gray Code generation and certain types of incremental data backup procedures that minimize changes between states.</a:t>
            </a:r>
            <a:endParaRPr lang="en-US" sz="72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8656" y="1428750"/>
            <a:ext cx="2286000" cy="2286000"/>
          </a:xfrm>
          <a:prstGeom prst="rect">
            <a:avLst/>
          </a:prstGeom>
          <a:solidFill>
            <a:srgbClr val="FFFFFF">
              <a:alpha val="2000"/>
            </a:srgbClr>
          </a:solidFill>
          <a:ln w="18288">
            <a:solidFill>
              <a:srgbClr val="4ECDC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6" y="1428750"/>
            <a:ext cx="2286000" cy="2286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00438" y="1535264"/>
            <a:ext cx="5072063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What is the Tower of Hanoi?</a:t>
            </a:r>
            <a:endParaRPr lang="en-US" sz="1602" dirty="0"/>
          </a:p>
        </p:txBody>
      </p:sp>
      <p:sp>
        <p:nvSpPr>
          <p:cNvPr id="6" name="Text 2"/>
          <p:cNvSpPr/>
          <p:nvPr/>
        </p:nvSpPr>
        <p:spPr>
          <a:xfrm>
            <a:off x="3500438" y="2168184"/>
            <a:ext cx="571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▸</a:t>
            </a:r>
            <a:endParaRPr lang="en-US" sz="784" dirty="0"/>
          </a:p>
        </p:txBody>
      </p:sp>
      <p:sp>
        <p:nvSpPr>
          <p:cNvPr id="7" name="Text 3"/>
          <p:cNvSpPr/>
          <p:nvPr/>
        </p:nvSpPr>
        <p:spPr>
          <a:xfrm>
            <a:off x="3671888" y="2193187"/>
            <a:ext cx="18971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A mathematical puzzle invented by</a:t>
            </a:r>
            <a:endParaRPr lang="en-US" sz="834" dirty="0"/>
          </a:p>
        </p:txBody>
      </p:sp>
      <p:sp>
        <p:nvSpPr>
          <p:cNvPr id="8" name="Text 4"/>
          <p:cNvSpPr/>
          <p:nvPr/>
        </p:nvSpPr>
        <p:spPr>
          <a:xfrm>
            <a:off x="5569055" y="2193187"/>
            <a:ext cx="8119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Édouard Lucas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6381043" y="2193187"/>
            <a:ext cx="1595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in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6540633" y="2193187"/>
            <a:ext cx="26152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1883</a:t>
            </a:r>
            <a:endParaRPr lang="en-US" sz="784" dirty="0"/>
          </a:p>
        </p:txBody>
      </p:sp>
      <p:sp>
        <p:nvSpPr>
          <p:cNvPr id="11" name="Text 7"/>
          <p:cNvSpPr/>
          <p:nvPr/>
        </p:nvSpPr>
        <p:spPr>
          <a:xfrm>
            <a:off x="3500438" y="2373902"/>
            <a:ext cx="571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▸</a:t>
            </a:r>
            <a:endParaRPr lang="en-US" sz="784" dirty="0"/>
          </a:p>
        </p:txBody>
      </p:sp>
      <p:sp>
        <p:nvSpPr>
          <p:cNvPr id="12" name="Text 8"/>
          <p:cNvSpPr/>
          <p:nvPr/>
        </p:nvSpPr>
        <p:spPr>
          <a:xfrm>
            <a:off x="3671888" y="2398905"/>
            <a:ext cx="6149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Consists of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4286836" y="2398905"/>
            <a:ext cx="5957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three pegs</a:t>
            </a:r>
            <a:endParaRPr lang="en-US" sz="784" dirty="0"/>
          </a:p>
        </p:txBody>
      </p:sp>
      <p:sp>
        <p:nvSpPr>
          <p:cNvPr id="14" name="Text 10"/>
          <p:cNvSpPr/>
          <p:nvPr/>
        </p:nvSpPr>
        <p:spPr>
          <a:xfrm>
            <a:off x="4882586" y="2398905"/>
            <a:ext cx="14398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(or rods) and a number of</a:t>
            </a:r>
            <a:endParaRPr lang="en-US" sz="834" dirty="0"/>
          </a:p>
        </p:txBody>
      </p:sp>
      <p:sp>
        <p:nvSpPr>
          <p:cNvPr id="15" name="Text 11"/>
          <p:cNvSpPr/>
          <p:nvPr/>
        </p:nvSpPr>
        <p:spPr>
          <a:xfrm>
            <a:off x="6322442" y="2398905"/>
            <a:ext cx="12411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disks of different sizes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3500438" y="2398905"/>
            <a:ext cx="4807772" cy="3610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that can slide onto any peg</a:t>
            </a:r>
            <a:endParaRPr lang="en-US" sz="834" dirty="0"/>
          </a:p>
        </p:txBody>
      </p:sp>
      <p:sp>
        <p:nvSpPr>
          <p:cNvPr id="17" name="Text 13"/>
          <p:cNvSpPr/>
          <p:nvPr/>
        </p:nvSpPr>
        <p:spPr>
          <a:xfrm>
            <a:off x="3500438" y="2785337"/>
            <a:ext cx="571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▸</a:t>
            </a:r>
            <a:endParaRPr lang="en-US" sz="784" dirty="0"/>
          </a:p>
        </p:txBody>
      </p:sp>
      <p:sp>
        <p:nvSpPr>
          <p:cNvPr id="18" name="Text 14"/>
          <p:cNvSpPr/>
          <p:nvPr/>
        </p:nvSpPr>
        <p:spPr>
          <a:xfrm>
            <a:off x="3671888" y="2810340"/>
            <a:ext cx="22176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The puzzle starts with all disks stacked in</a:t>
            </a:r>
            <a:endParaRPr lang="en-US" sz="834" dirty="0"/>
          </a:p>
        </p:txBody>
      </p:sp>
      <p:sp>
        <p:nvSpPr>
          <p:cNvPr id="19" name="Text 15"/>
          <p:cNvSpPr/>
          <p:nvPr/>
        </p:nvSpPr>
        <p:spPr>
          <a:xfrm>
            <a:off x="5889547" y="2810340"/>
            <a:ext cx="12877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ascending order of size</a:t>
            </a:r>
            <a:endParaRPr lang="en-US" sz="784" dirty="0"/>
          </a:p>
        </p:txBody>
      </p:sp>
      <p:sp>
        <p:nvSpPr>
          <p:cNvPr id="20" name="Text 16"/>
          <p:cNvSpPr/>
          <p:nvPr/>
        </p:nvSpPr>
        <p:spPr>
          <a:xfrm>
            <a:off x="3500438" y="2810340"/>
            <a:ext cx="4812739" cy="3610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on one peg, with the smallest disk at the top</a:t>
            </a:r>
            <a:endParaRPr lang="en-US" sz="834" dirty="0"/>
          </a:p>
        </p:txBody>
      </p:sp>
      <p:sp>
        <p:nvSpPr>
          <p:cNvPr id="21" name="Text 17"/>
          <p:cNvSpPr/>
          <p:nvPr/>
        </p:nvSpPr>
        <p:spPr>
          <a:xfrm>
            <a:off x="3500438" y="3196772"/>
            <a:ext cx="571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▸</a:t>
            </a:r>
            <a:endParaRPr lang="en-US" sz="784" dirty="0"/>
          </a:p>
        </p:txBody>
      </p:sp>
      <p:sp>
        <p:nvSpPr>
          <p:cNvPr id="22" name="Text 18"/>
          <p:cNvSpPr/>
          <p:nvPr/>
        </p:nvSpPr>
        <p:spPr>
          <a:xfrm>
            <a:off x="3671888" y="322177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Objective:</a:t>
            </a:r>
            <a:endParaRPr lang="en-US" sz="784" dirty="0"/>
          </a:p>
        </p:txBody>
      </p:sp>
      <p:sp>
        <p:nvSpPr>
          <p:cNvPr id="23" name="Text 19"/>
          <p:cNvSpPr/>
          <p:nvPr/>
        </p:nvSpPr>
        <p:spPr>
          <a:xfrm>
            <a:off x="3500438" y="3221775"/>
            <a:ext cx="4687556" cy="3610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Move the entire stack from the source peg to a destination peg, following specific rules</a:t>
            </a:r>
            <a:endParaRPr lang="en-US" sz="83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The Three Fundamental Rules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218707"/>
            <a:ext cx="2659819" cy="2143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5" name="Text 2"/>
          <p:cNvSpPr/>
          <p:nvPr/>
        </p:nvSpPr>
        <p:spPr>
          <a:xfrm>
            <a:off x="785813" y="1504457"/>
            <a:ext cx="22312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4ECDC4"/>
                </a:solidFill>
              </a:rPr>
              <a:t>01</a:t>
            </a:r>
            <a:endParaRPr lang="en-US" sz="2436" dirty="0"/>
          </a:p>
        </p:txBody>
      </p:sp>
      <p:sp>
        <p:nvSpPr>
          <p:cNvPr id="6" name="Shape 3"/>
          <p:cNvSpPr/>
          <p:nvPr/>
        </p:nvSpPr>
        <p:spPr>
          <a:xfrm>
            <a:off x="785813" y="1961657"/>
            <a:ext cx="428625" cy="428625"/>
          </a:xfrm>
          <a:prstGeom prst="rect">
            <a:avLst/>
          </a:prstGeom>
          <a:solidFill>
            <a:srgbClr val="4ECDC4">
              <a:alpha val="10000"/>
            </a:srgbClr>
          </a:solidFill>
          <a:ln w="18288">
            <a:solidFill>
              <a:srgbClr val="4ECDC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85813" y="1961657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486" dirty="0">
                <a:solidFill>
                  <a:srgbClr val="FF6B35"/>
                </a:solidFill>
              </a:rPr>
              <a:t>⊙</a:t>
            </a:r>
            <a:endParaRPr lang="en-US" sz="1486" dirty="0"/>
          </a:p>
        </p:txBody>
      </p:sp>
      <p:sp>
        <p:nvSpPr>
          <p:cNvPr id="8" name="Text 5"/>
          <p:cNvSpPr/>
          <p:nvPr/>
        </p:nvSpPr>
        <p:spPr>
          <a:xfrm>
            <a:off x="785813" y="2561732"/>
            <a:ext cx="223122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Move One Disk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785813" y="2890345"/>
            <a:ext cx="2231222" cy="7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Only one disk can be moved at a time. This constraint ensures the puzzle remains challenging and forces a systematic approach to the solution.</a:t>
            </a:r>
            <a:endParaRPr lang="en-US" sz="834" dirty="0"/>
          </a:p>
        </p:txBody>
      </p:sp>
      <p:sp>
        <p:nvSpPr>
          <p:cNvPr id="10" name="Shape 7"/>
          <p:cNvSpPr/>
          <p:nvPr/>
        </p:nvSpPr>
        <p:spPr>
          <a:xfrm>
            <a:off x="3238491" y="1218707"/>
            <a:ext cx="2659819" cy="2143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1" name="Text 8"/>
          <p:cNvSpPr/>
          <p:nvPr/>
        </p:nvSpPr>
        <p:spPr>
          <a:xfrm>
            <a:off x="3452803" y="1504457"/>
            <a:ext cx="22312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4ECDC4"/>
                </a:solidFill>
              </a:rPr>
              <a:t>02</a:t>
            </a:r>
            <a:endParaRPr lang="en-US" sz="2436" dirty="0"/>
          </a:p>
        </p:txBody>
      </p:sp>
      <p:sp>
        <p:nvSpPr>
          <p:cNvPr id="12" name="Shape 9"/>
          <p:cNvSpPr/>
          <p:nvPr/>
        </p:nvSpPr>
        <p:spPr>
          <a:xfrm>
            <a:off x="3452803" y="1961657"/>
            <a:ext cx="428625" cy="428625"/>
          </a:xfrm>
          <a:prstGeom prst="rect">
            <a:avLst/>
          </a:prstGeom>
          <a:solidFill>
            <a:srgbClr val="4ECDC4">
              <a:alpha val="10000"/>
            </a:srgbClr>
          </a:solidFill>
          <a:ln w="18288">
            <a:solidFill>
              <a:srgbClr val="4ECDC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452803" y="1961657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486" dirty="0">
                <a:solidFill>
                  <a:srgbClr val="FF6B35"/>
                </a:solidFill>
              </a:rPr>
              <a:t>↑</a:t>
            </a:r>
            <a:endParaRPr lang="en-US" sz="1486" dirty="0"/>
          </a:p>
        </p:txBody>
      </p:sp>
      <p:sp>
        <p:nvSpPr>
          <p:cNvPr id="14" name="Text 11"/>
          <p:cNvSpPr/>
          <p:nvPr/>
        </p:nvSpPr>
        <p:spPr>
          <a:xfrm>
            <a:off x="3452803" y="2561732"/>
            <a:ext cx="223122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Top Disk Only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2890345"/>
            <a:ext cx="2231222" cy="582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A move consists of taking the upper disk from one of the stacks and placing it on top of another stack or on an empty peg.</a:t>
            </a:r>
            <a:endParaRPr lang="en-US" sz="834" dirty="0"/>
          </a:p>
        </p:txBody>
      </p:sp>
      <p:sp>
        <p:nvSpPr>
          <p:cNvPr id="16" name="Shape 13"/>
          <p:cNvSpPr/>
          <p:nvPr/>
        </p:nvSpPr>
        <p:spPr>
          <a:xfrm>
            <a:off x="5905481" y="1218707"/>
            <a:ext cx="2667019" cy="2143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7" name="Text 14"/>
          <p:cNvSpPr/>
          <p:nvPr/>
        </p:nvSpPr>
        <p:spPr>
          <a:xfrm>
            <a:off x="6119794" y="1504457"/>
            <a:ext cx="22383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4ECDC4"/>
                </a:solidFill>
              </a:rPr>
              <a:t>03</a:t>
            </a:r>
            <a:endParaRPr lang="en-US" sz="2436" dirty="0"/>
          </a:p>
        </p:txBody>
      </p:sp>
      <p:sp>
        <p:nvSpPr>
          <p:cNvPr id="18" name="Shape 15"/>
          <p:cNvSpPr/>
          <p:nvPr/>
        </p:nvSpPr>
        <p:spPr>
          <a:xfrm>
            <a:off x="6119794" y="1961657"/>
            <a:ext cx="428625" cy="428625"/>
          </a:xfrm>
          <a:prstGeom prst="rect">
            <a:avLst/>
          </a:prstGeom>
          <a:solidFill>
            <a:srgbClr val="4ECDC4">
              <a:alpha val="10000"/>
            </a:srgbClr>
          </a:solidFill>
          <a:ln w="18288">
            <a:solidFill>
              <a:srgbClr val="4ECDC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119794" y="1961657"/>
            <a:ext cx="428625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486" dirty="0">
                <a:solidFill>
                  <a:srgbClr val="FF6B35"/>
                </a:solidFill>
              </a:rPr>
              <a:t>✕</a:t>
            </a:r>
            <a:endParaRPr lang="en-US" sz="1486" dirty="0"/>
          </a:p>
        </p:txBody>
      </p:sp>
      <p:sp>
        <p:nvSpPr>
          <p:cNvPr id="20" name="Text 17"/>
          <p:cNvSpPr/>
          <p:nvPr/>
        </p:nvSpPr>
        <p:spPr>
          <a:xfrm>
            <a:off x="6119794" y="2561732"/>
            <a:ext cx="2238394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No Larger on Smaller</a:t>
            </a:r>
            <a:endParaRPr lang="en-US" sz="987" dirty="0"/>
          </a:p>
        </p:txBody>
      </p:sp>
      <p:sp>
        <p:nvSpPr>
          <p:cNvPr id="21" name="Text 18"/>
          <p:cNvSpPr/>
          <p:nvPr/>
        </p:nvSpPr>
        <p:spPr>
          <a:xfrm>
            <a:off x="6119794" y="2890345"/>
            <a:ext cx="2238394" cy="7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No disk may be placed on top of a smaller disk. This rule prevents invalid configurations and guides the solution path.</a:t>
            </a:r>
            <a:endParaRPr lang="en-US" sz="83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880914"/>
            <a:ext cx="3786188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The Power of Recursion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513833"/>
            <a:ext cx="571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▸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742950" y="1538836"/>
            <a:ext cx="12758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The Tower of Hanoi is a</a:t>
            </a:r>
            <a:endParaRPr lang="en-US" sz="834" dirty="0"/>
          </a:p>
        </p:txBody>
      </p:sp>
      <p:sp>
        <p:nvSpPr>
          <p:cNvPr id="6" name="Text 3"/>
          <p:cNvSpPr/>
          <p:nvPr/>
        </p:nvSpPr>
        <p:spPr>
          <a:xfrm>
            <a:off x="2018779" y="1538836"/>
            <a:ext cx="9066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perfect example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571500" y="1538836"/>
            <a:ext cx="3447111" cy="3610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of a problem solved efficiently using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1447837" y="1744554"/>
            <a:ext cx="5275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recursion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571500" y="2068144"/>
            <a:ext cx="571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▸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742950" y="2093147"/>
            <a:ext cx="8989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The problem for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1641918" y="2093147"/>
            <a:ext cx="4039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N disks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2045875" y="2093147"/>
            <a:ext cx="11215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is broken down into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571500" y="2093147"/>
            <a:ext cx="3780858" cy="3610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two smaller, identical problems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1098100" y="2298864"/>
            <a:ext cx="2151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for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1313222" y="2298864"/>
            <a:ext cx="5061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N-1 disks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571500" y="2622454"/>
            <a:ext cx="571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▸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571500" y="2647457"/>
            <a:ext cx="3765286" cy="3610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This recursive decomposition allows us to solve a complex problem by solving simpler versions of the same problem</a:t>
            </a:r>
            <a:endParaRPr lang="en-US" sz="834" dirty="0"/>
          </a:p>
        </p:txBody>
      </p:sp>
      <p:sp>
        <p:nvSpPr>
          <p:cNvPr id="18" name="Text 15"/>
          <p:cNvSpPr/>
          <p:nvPr/>
        </p:nvSpPr>
        <p:spPr>
          <a:xfrm>
            <a:off x="571500" y="3176764"/>
            <a:ext cx="571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▸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742950" y="3201767"/>
            <a:ext cx="5893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4ECDC4"/>
                </a:solidFill>
              </a:rPr>
              <a:t>Base Case:</a:t>
            </a:r>
            <a:endParaRPr lang="en-US" sz="784" dirty="0"/>
          </a:p>
        </p:txBody>
      </p:sp>
      <p:sp>
        <p:nvSpPr>
          <p:cNvPr id="20" name="Text 17"/>
          <p:cNvSpPr/>
          <p:nvPr/>
        </p:nvSpPr>
        <p:spPr>
          <a:xfrm>
            <a:off x="571500" y="3201767"/>
            <a:ext cx="3726414" cy="3610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If there is only one disk (N=1), move it directly from the source to the destination</a:t>
            </a:r>
            <a:endParaRPr lang="en-US" sz="834" dirty="0"/>
          </a:p>
        </p:txBody>
      </p:sp>
      <p:sp>
        <p:nvSpPr>
          <p:cNvPr id="21" name="Shape 18"/>
          <p:cNvSpPr/>
          <p:nvPr/>
        </p:nvSpPr>
        <p:spPr>
          <a:xfrm>
            <a:off x="571500" y="3873950"/>
            <a:ext cx="3786188" cy="388609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571500" y="3873950"/>
            <a:ext cx="21431" cy="388609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23" name="Text 20"/>
          <p:cNvSpPr/>
          <p:nvPr/>
        </p:nvSpPr>
        <p:spPr>
          <a:xfrm>
            <a:off x="571500" y="3873950"/>
            <a:ext cx="3786188" cy="388609"/>
          </a:xfrm>
          <a:prstGeom prst="rect">
            <a:avLst/>
          </a:prstGeom>
          <a:noFill/>
          <a:ln/>
        </p:spPr>
        <p:txBody>
          <a:bodyPr wrap="square" lIns="136017" tIns="136017" rIns="136017" bIns="136017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ECDC4"/>
                </a:solidFill>
              </a:rPr>
              <a:t>Solve(N) = Solve(N-1) + Move(N) + Solve(N-1)</a:t>
            </a:r>
            <a:endParaRPr lang="en-US" sz="727" dirty="0"/>
          </a:p>
        </p:txBody>
      </p:sp>
      <p:sp>
        <p:nvSpPr>
          <p:cNvPr id="24" name="Shape 21"/>
          <p:cNvSpPr/>
          <p:nvPr/>
        </p:nvSpPr>
        <p:spPr>
          <a:xfrm>
            <a:off x="5179219" y="1071535"/>
            <a:ext cx="3000375" cy="3000375"/>
          </a:xfrm>
          <a:prstGeom prst="rect">
            <a:avLst/>
          </a:prstGeom>
          <a:solidFill>
            <a:srgbClr val="FFFFFF">
              <a:alpha val="2000"/>
            </a:srgbClr>
          </a:solidFill>
          <a:ln w="18288">
            <a:solidFill>
              <a:srgbClr val="4ECDC4"/>
            </a:solidFill>
            <a:prstDash val="solid"/>
          </a:ln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219" y="1071535"/>
            <a:ext cx="3000375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2778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4375" y="977940"/>
            <a:ext cx="2428875" cy="3571875"/>
          </a:xfrm>
          <a:prstGeom prst="rect">
            <a:avLst/>
          </a:prstGeom>
          <a:solidFill>
            <a:srgbClr val="FFFFFF">
              <a:alpha val="2000"/>
            </a:srgbClr>
          </a:solidFill>
          <a:ln w="18288">
            <a:solidFill>
              <a:srgbClr val="4ECDC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977940"/>
            <a:ext cx="2428875" cy="3571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14750" y="428625"/>
            <a:ext cx="485775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The Three-Step Recursive Algorithm</a:t>
            </a:r>
            <a:endParaRPr lang="en-US" sz="1602" dirty="0"/>
          </a:p>
        </p:txBody>
      </p:sp>
      <p:sp>
        <p:nvSpPr>
          <p:cNvPr id="6" name="Shape 2"/>
          <p:cNvSpPr/>
          <p:nvPr/>
        </p:nvSpPr>
        <p:spPr>
          <a:xfrm>
            <a:off x="3714750" y="1147270"/>
            <a:ext cx="4857750" cy="111727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3714750" y="1147270"/>
            <a:ext cx="21431" cy="111727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" name="Text 4"/>
          <p:cNvSpPr/>
          <p:nvPr/>
        </p:nvSpPr>
        <p:spPr>
          <a:xfrm>
            <a:off x="3857625" y="1290145"/>
            <a:ext cx="4572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4ECDC4"/>
                </a:solidFill>
              </a:rPr>
              <a:t>Step 1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3857625" y="1540176"/>
            <a:ext cx="4572000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Move </a:t>
            </a:r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4ECDC4"/>
                </a:solidFill>
              </a:rPr>
              <a:t>N-1</a:t>
            </a:r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 Disks to Auxiliary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3857625" y="1778766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Move the top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4ECDC4"/>
                </a:solidFill>
              </a:rPr>
              <a:t>N-1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disks from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Source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peg to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Auxiliary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peg, using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Destination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peg as a temporary holding area. This is a recursive call to solve the problem for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4ECDC4"/>
                </a:solidFill>
              </a:rPr>
              <a:t>N-1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disks.</a:t>
            </a:r>
            <a:endParaRPr lang="en-US" sz="780" dirty="0"/>
          </a:p>
        </p:txBody>
      </p:sp>
      <p:sp>
        <p:nvSpPr>
          <p:cNvPr id="11" name="Shape 7"/>
          <p:cNvSpPr/>
          <p:nvPr/>
        </p:nvSpPr>
        <p:spPr>
          <a:xfrm>
            <a:off x="3714750" y="2478853"/>
            <a:ext cx="4857750" cy="128872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3714750" y="2478853"/>
            <a:ext cx="21431" cy="128872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3" name="Text 9"/>
          <p:cNvSpPr/>
          <p:nvPr/>
        </p:nvSpPr>
        <p:spPr>
          <a:xfrm>
            <a:off x="3857625" y="2621728"/>
            <a:ext cx="4572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4ECDC4"/>
                </a:solidFill>
              </a:rPr>
              <a:t>Step 2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3857625" y="2871760"/>
            <a:ext cx="4572000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Move the Largest Disk</a:t>
            </a:r>
            <a:endParaRPr lang="en-US" sz="885" dirty="0"/>
          </a:p>
        </p:txBody>
      </p:sp>
      <p:sp>
        <p:nvSpPr>
          <p:cNvPr id="15" name="Text 11"/>
          <p:cNvSpPr/>
          <p:nvPr/>
        </p:nvSpPr>
        <p:spPr>
          <a:xfrm>
            <a:off x="3857625" y="3110350"/>
            <a:ext cx="45720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Move the largest disk (disk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4ECDC4"/>
                </a:solidFill>
              </a:rPr>
              <a:t>N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) directly from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Source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peg to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Destination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peg. This is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the only time this disk moves, and it can only happen when all smaller disks are out of the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way.</a:t>
            </a:r>
            <a:endParaRPr lang="en-US" sz="780" dirty="0"/>
          </a:p>
        </p:txBody>
      </p:sp>
      <p:sp>
        <p:nvSpPr>
          <p:cNvPr id="16" name="Shape 12"/>
          <p:cNvSpPr/>
          <p:nvPr/>
        </p:nvSpPr>
        <p:spPr>
          <a:xfrm>
            <a:off x="3714750" y="3981887"/>
            <a:ext cx="4857750" cy="111727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3714750" y="3981887"/>
            <a:ext cx="21431" cy="111727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8" name="Text 14"/>
          <p:cNvSpPr/>
          <p:nvPr/>
        </p:nvSpPr>
        <p:spPr>
          <a:xfrm>
            <a:off x="3857625" y="4124762"/>
            <a:ext cx="4572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4ECDC4"/>
                </a:solidFill>
              </a:rPr>
              <a:t>Step 3</a:t>
            </a:r>
            <a:endParaRPr lang="en-US" sz="885" dirty="0"/>
          </a:p>
        </p:txBody>
      </p:sp>
      <p:sp>
        <p:nvSpPr>
          <p:cNvPr id="19" name="Text 15"/>
          <p:cNvSpPr/>
          <p:nvPr/>
        </p:nvSpPr>
        <p:spPr>
          <a:xfrm>
            <a:off x="3857625" y="4374793"/>
            <a:ext cx="4572000" cy="1671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Move </a:t>
            </a:r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4ECDC4"/>
                </a:solidFill>
              </a:rPr>
              <a:t>N-1</a:t>
            </a:r>
            <a:pPr algn="l" indent="0" marL="0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 Disks to Destination</a:t>
            </a:r>
            <a:endParaRPr lang="en-US" sz="885" dirty="0"/>
          </a:p>
        </p:txBody>
      </p:sp>
      <p:sp>
        <p:nvSpPr>
          <p:cNvPr id="20" name="Text 16"/>
          <p:cNvSpPr/>
          <p:nvPr/>
        </p:nvSpPr>
        <p:spPr>
          <a:xfrm>
            <a:off x="3857625" y="4613384"/>
            <a:ext cx="457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Move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4ECDC4"/>
                </a:solidFill>
              </a:rPr>
              <a:t>N-1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disks from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Auxiliary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peg to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Destination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peg, using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Source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peg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as a temporary holding area. This completes the recursive solution.</a:t>
            </a:r>
            <a:endParaRPr lang="en-US" sz="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Algorithm Pseudocode and Implementation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147270"/>
            <a:ext cx="8001000" cy="3567605"/>
          </a:xfrm>
          <a:prstGeom prst="rect">
            <a:avLst/>
          </a:prstGeom>
          <a:solidFill>
            <a:srgbClr val="0F1620">
              <a:alpha val="80000"/>
            </a:srgbClr>
          </a:solidFill>
          <a:ln w="9144">
            <a:solidFill>
              <a:srgbClr val="4ECDC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5813" y="2834618"/>
            <a:ext cx="247863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function</a:t>
            </a:r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4ECDC4"/>
                </a:solidFill>
              </a:rPr>
              <a:t>Hanoi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(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N, Source, Destination, Auxiliary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):</a:t>
            </a:r>
            <a:endParaRPr lang="en-US" sz="734" dirty="0"/>
          </a:p>
        </p:txBody>
      </p:sp>
      <p:sp>
        <p:nvSpPr>
          <p:cNvPr id="6" name="Text 3"/>
          <p:cNvSpPr/>
          <p:nvPr/>
        </p:nvSpPr>
        <p:spPr>
          <a:xfrm>
            <a:off x="3478755" y="2834618"/>
            <a:ext cx="44815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if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N </a:t>
            </a:r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==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1:</a:t>
            </a:r>
            <a:endParaRPr lang="en-US" sz="734" dirty="0"/>
          </a:p>
        </p:txBody>
      </p:sp>
      <p:sp>
        <p:nvSpPr>
          <p:cNvPr id="7" name="Text 4"/>
          <p:cNvSpPr/>
          <p:nvPr/>
        </p:nvSpPr>
        <p:spPr>
          <a:xfrm>
            <a:off x="4355539" y="2834618"/>
            <a:ext cx="19923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Move disk 1 </a:t>
            </a:r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from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Source</a:t>
            </a:r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to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Destination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6776517" y="2857835"/>
            <a:ext cx="33531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return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7326139" y="2857835"/>
            <a:ext cx="232830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80" i="1" dirty="0">
                <a:solidFill>
                  <a:srgbClr val="8A92A8"/>
                </a:solidFill>
              </a:rPr>
              <a:t>// Step 1: Move N-1 disks from Source to Auxiliary</a:t>
            </a:r>
            <a:endParaRPr lang="en-US" sz="780" dirty="0"/>
          </a:p>
        </p:txBody>
      </p:sp>
      <p:sp>
        <p:nvSpPr>
          <p:cNvPr id="10" name="Text 7"/>
          <p:cNvSpPr/>
          <p:nvPr/>
        </p:nvSpPr>
        <p:spPr>
          <a:xfrm>
            <a:off x="9868756" y="2834618"/>
            <a:ext cx="20736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4ECDC4"/>
                </a:solidFill>
              </a:rPr>
              <a:t>Hanoi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(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N-1, Source, Auxiliary, Destination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)</a:t>
            </a:r>
            <a:endParaRPr lang="en-US" sz="734" dirty="0"/>
          </a:p>
        </p:txBody>
      </p:sp>
      <p:sp>
        <p:nvSpPr>
          <p:cNvPr id="11" name="Text 8"/>
          <p:cNvSpPr/>
          <p:nvPr/>
        </p:nvSpPr>
        <p:spPr>
          <a:xfrm>
            <a:off x="12156681" y="2857835"/>
            <a:ext cx="275252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80" i="1" dirty="0">
                <a:solidFill>
                  <a:srgbClr val="8A92A8"/>
                </a:solidFill>
              </a:rPr>
              <a:t>// Step 2: Move the largest disk from Source to Destination</a:t>
            </a:r>
            <a:endParaRPr lang="en-US" sz="780" dirty="0"/>
          </a:p>
        </p:txBody>
      </p:sp>
      <p:sp>
        <p:nvSpPr>
          <p:cNvPr id="12" name="Text 9"/>
          <p:cNvSpPr/>
          <p:nvPr/>
        </p:nvSpPr>
        <p:spPr>
          <a:xfrm>
            <a:off x="15123514" y="2834618"/>
            <a:ext cx="20125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Move disk N </a:t>
            </a:r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from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Source</a:t>
            </a:r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to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Destination</a:t>
            </a:r>
            <a:endParaRPr lang="en-US" sz="780" dirty="0"/>
          </a:p>
        </p:txBody>
      </p:sp>
      <p:sp>
        <p:nvSpPr>
          <p:cNvPr id="13" name="Text 10"/>
          <p:cNvSpPr/>
          <p:nvPr/>
        </p:nvSpPr>
        <p:spPr>
          <a:xfrm>
            <a:off x="17350327" y="2857835"/>
            <a:ext cx="255227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80" i="1" dirty="0">
                <a:solidFill>
                  <a:srgbClr val="8A92A8"/>
                </a:solidFill>
              </a:rPr>
              <a:t>// Step 3: Move N-1 disks from Auxiliary to Destination</a:t>
            </a:r>
            <a:endParaRPr lang="en-US" sz="780" dirty="0"/>
          </a:p>
        </p:txBody>
      </p:sp>
      <p:sp>
        <p:nvSpPr>
          <p:cNvPr id="14" name="Text 11"/>
          <p:cNvSpPr/>
          <p:nvPr/>
        </p:nvSpPr>
        <p:spPr>
          <a:xfrm>
            <a:off x="20116912" y="2834618"/>
            <a:ext cx="20736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4ECDC4"/>
                </a:solidFill>
              </a:rPr>
              <a:t>Hanoi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(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N-1, Auxiliary, Destination, Source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)</a:t>
            </a:r>
            <a:endParaRPr lang="en-US" sz="73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14375" y="785813"/>
            <a:ext cx="2428875" cy="3571875"/>
          </a:xfrm>
          <a:prstGeom prst="rect">
            <a:avLst/>
          </a:prstGeom>
          <a:solidFill>
            <a:srgbClr val="FFFFFF">
              <a:alpha val="2000"/>
            </a:srgbClr>
          </a:solidFill>
          <a:ln w="18288">
            <a:solidFill>
              <a:srgbClr val="4ECDC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85813"/>
            <a:ext cx="2428875" cy="3571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14750" y="758019"/>
            <a:ext cx="485775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Example Walkthrough: N = 3 Disks</a:t>
            </a:r>
            <a:endParaRPr lang="en-US" sz="1602" dirty="0"/>
          </a:p>
        </p:txBody>
      </p:sp>
      <p:sp>
        <p:nvSpPr>
          <p:cNvPr id="6" name="Shape 2"/>
          <p:cNvSpPr/>
          <p:nvPr/>
        </p:nvSpPr>
        <p:spPr>
          <a:xfrm>
            <a:off x="3714750" y="1390938"/>
            <a:ext cx="4857750" cy="597201"/>
          </a:xfrm>
          <a:prstGeom prst="rect">
            <a:avLst/>
          </a:prstGeom>
          <a:solidFill>
            <a:srgbClr val="4ECDC4">
              <a:alpha val="8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3714750" y="1390938"/>
            <a:ext cx="21431" cy="59720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" name="Text 4"/>
          <p:cNvSpPr/>
          <p:nvPr/>
        </p:nvSpPr>
        <p:spPr>
          <a:xfrm>
            <a:off x="3857625" y="1505238"/>
            <a:ext cx="457200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4ECDC4"/>
                </a:solidFill>
              </a:rPr>
              <a:t>Goal</a:t>
            </a:r>
            <a:endParaRPr lang="en-US" sz="584" dirty="0"/>
          </a:p>
        </p:txBody>
      </p:sp>
      <p:sp>
        <p:nvSpPr>
          <p:cNvPr id="9" name="Text 5"/>
          <p:cNvSpPr/>
          <p:nvPr/>
        </p:nvSpPr>
        <p:spPr>
          <a:xfrm>
            <a:off x="3857625" y="1690976"/>
            <a:ext cx="4572000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E8EDF5"/>
                </a:solidFill>
              </a:rPr>
              <a:t>Move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3 disks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E8EDF5"/>
                </a:solidFill>
              </a:rPr>
              <a:t> from Peg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A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E8EDF5"/>
                </a:solidFill>
              </a:rPr>
              <a:t> (Source) to Peg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C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E8EDF5"/>
                </a:solidFill>
              </a:rPr>
              <a:t> (Destination), using Peg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B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E8EDF5"/>
                </a:solidFill>
              </a:rPr>
              <a:t> (Auxiliary)</a:t>
            </a:r>
            <a:endParaRPr lang="en-US" sz="784" dirty="0"/>
          </a:p>
        </p:txBody>
      </p:sp>
      <p:sp>
        <p:nvSpPr>
          <p:cNvPr id="10" name="Shape 6"/>
          <p:cNvSpPr/>
          <p:nvPr/>
        </p:nvSpPr>
        <p:spPr>
          <a:xfrm>
            <a:off x="3714750" y="2188164"/>
            <a:ext cx="285750" cy="285750"/>
          </a:xfrm>
          <a:prstGeom prst="rect">
            <a:avLst/>
          </a:prstGeom>
          <a:solidFill>
            <a:srgbClr val="FF6B35">
              <a:alpha val="15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3714750" y="2188164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1</a:t>
            </a:r>
            <a:endParaRPr lang="en-US" sz="885" dirty="0"/>
          </a:p>
        </p:txBody>
      </p:sp>
      <p:sp>
        <p:nvSpPr>
          <p:cNvPr id="12" name="Text 8"/>
          <p:cNvSpPr/>
          <p:nvPr/>
        </p:nvSpPr>
        <p:spPr>
          <a:xfrm>
            <a:off x="4114800" y="2188164"/>
            <a:ext cx="445770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Move 2 Disks (Recursive)</a:t>
            </a:r>
            <a:endParaRPr lang="en-US" sz="784" dirty="0"/>
          </a:p>
        </p:txBody>
      </p:sp>
      <p:sp>
        <p:nvSpPr>
          <p:cNvPr id="13" name="Text 9"/>
          <p:cNvSpPr/>
          <p:nvPr/>
        </p:nvSpPr>
        <p:spPr>
          <a:xfrm>
            <a:off x="4114800" y="2379594"/>
            <a:ext cx="44577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Move the top 2 disks from A to B, using C as the temporary peg</a:t>
            </a:r>
            <a:endParaRPr lang="en-US" sz="727" dirty="0"/>
          </a:p>
        </p:txBody>
      </p:sp>
      <p:sp>
        <p:nvSpPr>
          <p:cNvPr id="14" name="Shape 10"/>
          <p:cNvSpPr/>
          <p:nvPr/>
        </p:nvSpPr>
        <p:spPr>
          <a:xfrm>
            <a:off x="3714750" y="2682478"/>
            <a:ext cx="285750" cy="285750"/>
          </a:xfrm>
          <a:prstGeom prst="rect">
            <a:avLst/>
          </a:prstGeom>
          <a:solidFill>
            <a:srgbClr val="FF6B35">
              <a:alpha val="15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3714750" y="2682478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2</a:t>
            </a:r>
            <a:endParaRPr lang="en-US" sz="885" dirty="0"/>
          </a:p>
        </p:txBody>
      </p:sp>
      <p:sp>
        <p:nvSpPr>
          <p:cNvPr id="16" name="Text 12"/>
          <p:cNvSpPr/>
          <p:nvPr/>
        </p:nvSpPr>
        <p:spPr>
          <a:xfrm>
            <a:off x="4114800" y="2682478"/>
            <a:ext cx="445770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Move Largest Disk</a:t>
            </a:r>
            <a:endParaRPr lang="en-US" sz="784" dirty="0"/>
          </a:p>
        </p:txBody>
      </p:sp>
      <p:sp>
        <p:nvSpPr>
          <p:cNvPr id="17" name="Text 13"/>
          <p:cNvSpPr/>
          <p:nvPr/>
        </p:nvSpPr>
        <p:spPr>
          <a:xfrm>
            <a:off x="4114800" y="2873908"/>
            <a:ext cx="44577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Move disk 3 (the largest) from A to C</a:t>
            </a:r>
            <a:endParaRPr lang="en-US" sz="727" dirty="0"/>
          </a:p>
        </p:txBody>
      </p:sp>
      <p:sp>
        <p:nvSpPr>
          <p:cNvPr id="18" name="Shape 14"/>
          <p:cNvSpPr/>
          <p:nvPr/>
        </p:nvSpPr>
        <p:spPr>
          <a:xfrm>
            <a:off x="3714750" y="3176792"/>
            <a:ext cx="285750" cy="285750"/>
          </a:xfrm>
          <a:prstGeom prst="rect">
            <a:avLst/>
          </a:prstGeom>
          <a:solidFill>
            <a:srgbClr val="FF6B35">
              <a:alpha val="15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3714750" y="3176792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6B35"/>
                </a:solidFill>
              </a:rPr>
              <a:t>3</a:t>
            </a:r>
            <a:endParaRPr lang="en-US" sz="885" dirty="0"/>
          </a:p>
        </p:txBody>
      </p:sp>
      <p:sp>
        <p:nvSpPr>
          <p:cNvPr id="20" name="Text 16"/>
          <p:cNvSpPr/>
          <p:nvPr/>
        </p:nvSpPr>
        <p:spPr>
          <a:xfrm>
            <a:off x="4114800" y="3176792"/>
            <a:ext cx="445770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Move 2 Disks (Recursive)</a:t>
            </a:r>
            <a:endParaRPr lang="en-US" sz="784" dirty="0"/>
          </a:p>
        </p:txBody>
      </p:sp>
      <p:sp>
        <p:nvSpPr>
          <p:cNvPr id="21" name="Text 17"/>
          <p:cNvSpPr/>
          <p:nvPr/>
        </p:nvSpPr>
        <p:spPr>
          <a:xfrm>
            <a:off x="4114800" y="3368222"/>
            <a:ext cx="44577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8EDF5"/>
                </a:solidFill>
              </a:rPr>
              <a:t>Move the 2 disks from B to C, using A as the temporary peg</a:t>
            </a:r>
            <a:endParaRPr lang="en-US" sz="727" dirty="0"/>
          </a:p>
        </p:txBody>
      </p:sp>
      <p:sp>
        <p:nvSpPr>
          <p:cNvPr id="22" name="Text 18"/>
          <p:cNvSpPr/>
          <p:nvPr/>
        </p:nvSpPr>
        <p:spPr>
          <a:xfrm>
            <a:off x="3714750" y="3878275"/>
            <a:ext cx="48577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E8EDF5"/>
                </a:solidFill>
              </a:rPr>
              <a:t>Total Moves Required</a:t>
            </a:r>
            <a:endParaRPr lang="en-US" sz="683" dirty="0"/>
          </a:p>
        </p:txBody>
      </p:sp>
      <p:sp>
        <p:nvSpPr>
          <p:cNvPr id="23" name="Text 19"/>
          <p:cNvSpPr/>
          <p:nvPr/>
        </p:nvSpPr>
        <p:spPr>
          <a:xfrm>
            <a:off x="3714750" y="4085444"/>
            <a:ext cx="485775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4ECDC4"/>
                </a:solidFill>
              </a:rPr>
              <a:t>2³ − 1 = </a:t>
            </a:r>
            <a:pPr algn="l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FF6B35"/>
                </a:solidFill>
              </a:rPr>
              <a:t>7</a:t>
            </a:r>
            <a:endParaRPr lang="en-US" sz="139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Time Complexity Analysis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714375" y="1147270"/>
            <a:ext cx="2428875" cy="2428875"/>
          </a:xfrm>
          <a:prstGeom prst="rect">
            <a:avLst/>
          </a:prstGeom>
          <a:solidFill>
            <a:srgbClr val="FFFFFF">
              <a:alpha val="2000"/>
            </a:srgbClr>
          </a:solidFill>
          <a:ln w="18288">
            <a:solidFill>
              <a:srgbClr val="4ECDC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147270"/>
            <a:ext cx="2428875" cy="242887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714750" y="1147270"/>
            <a:ext cx="4857750" cy="92221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3714750" y="1147270"/>
            <a:ext cx="21431" cy="92221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" name="Text 4"/>
          <p:cNvSpPr/>
          <p:nvPr/>
        </p:nvSpPr>
        <p:spPr>
          <a:xfrm>
            <a:off x="3857625" y="1290145"/>
            <a:ext cx="457200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4ECDC4"/>
                </a:solidFill>
              </a:rPr>
              <a:t>Problem Definition</a:t>
            </a:r>
            <a:endParaRPr lang="en-US" sz="634" dirty="0"/>
          </a:p>
        </p:txBody>
      </p:sp>
      <p:sp>
        <p:nvSpPr>
          <p:cNvPr id="9" name="Text 5"/>
          <p:cNvSpPr/>
          <p:nvPr/>
        </p:nvSpPr>
        <p:spPr>
          <a:xfrm>
            <a:off x="3857625" y="1515173"/>
            <a:ext cx="45720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Let </a:t>
            </a:r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T(N)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 be the number of moves required to solve the Tower of Hanoi puzzle with </a:t>
            </a:r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N </a:t>
            </a:r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disks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.</a:t>
            </a:r>
            <a:endParaRPr lang="en-US" sz="834" dirty="0"/>
          </a:p>
        </p:txBody>
      </p:sp>
      <p:sp>
        <p:nvSpPr>
          <p:cNvPr id="10" name="Shape 6"/>
          <p:cNvSpPr/>
          <p:nvPr/>
        </p:nvSpPr>
        <p:spPr>
          <a:xfrm>
            <a:off x="3714750" y="2240933"/>
            <a:ext cx="4857750" cy="2155180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3714750" y="2240933"/>
            <a:ext cx="21431" cy="215518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2" name="Text 8"/>
          <p:cNvSpPr/>
          <p:nvPr/>
        </p:nvSpPr>
        <p:spPr>
          <a:xfrm>
            <a:off x="3857625" y="2383808"/>
            <a:ext cx="457200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4ECDC4"/>
                </a:solidFill>
              </a:rPr>
              <a:t>Recurrence Relation</a:t>
            </a:r>
            <a:endParaRPr lang="en-US" sz="634" dirty="0"/>
          </a:p>
        </p:txBody>
      </p:sp>
      <p:sp>
        <p:nvSpPr>
          <p:cNvPr id="13" name="Text 9"/>
          <p:cNvSpPr/>
          <p:nvPr/>
        </p:nvSpPr>
        <p:spPr>
          <a:xfrm>
            <a:off x="3857625" y="2608836"/>
            <a:ext cx="45720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From the three-step algorithm:</a:t>
            </a:r>
            <a:endParaRPr lang="en-US" sz="834" dirty="0"/>
          </a:p>
        </p:txBody>
      </p:sp>
      <p:sp>
        <p:nvSpPr>
          <p:cNvPr id="14" name="Text 10"/>
          <p:cNvSpPr/>
          <p:nvPr/>
        </p:nvSpPr>
        <p:spPr>
          <a:xfrm>
            <a:off x="3857625" y="2871704"/>
            <a:ext cx="4572000" cy="282178"/>
          </a:xfrm>
          <a:prstGeom prst="rect">
            <a:avLst/>
          </a:prstGeom>
          <a:noFill/>
          <a:ln/>
        </p:spPr>
        <p:txBody>
          <a:bodyPr wrap="square" lIns="0" tIns="68072" rIns="0" bIns="68072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FF6B35"/>
                </a:solidFill>
              </a:rPr>
              <a:t>T(N) = T(N-1) + 1 + T(N-1)</a:t>
            </a:r>
            <a:endParaRPr lang="en-US" sz="780" dirty="0"/>
          </a:p>
        </p:txBody>
      </p:sp>
      <p:sp>
        <p:nvSpPr>
          <p:cNvPr id="15" name="Text 11"/>
          <p:cNvSpPr/>
          <p:nvPr/>
        </p:nvSpPr>
        <p:spPr>
          <a:xfrm>
            <a:off x="3857625" y="3211032"/>
            <a:ext cx="45720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Simplifies to:</a:t>
            </a:r>
            <a:endParaRPr lang="en-US" sz="834" dirty="0"/>
          </a:p>
        </p:txBody>
      </p:sp>
      <p:sp>
        <p:nvSpPr>
          <p:cNvPr id="16" name="Text 12"/>
          <p:cNvSpPr/>
          <p:nvPr/>
        </p:nvSpPr>
        <p:spPr>
          <a:xfrm>
            <a:off x="3857625" y="3473900"/>
            <a:ext cx="4572000" cy="282178"/>
          </a:xfrm>
          <a:prstGeom prst="rect">
            <a:avLst/>
          </a:prstGeom>
          <a:noFill/>
          <a:ln/>
        </p:spPr>
        <p:txBody>
          <a:bodyPr wrap="square" lIns="0" tIns="68072" rIns="0" bIns="68072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FF6B35"/>
                </a:solidFill>
              </a:rPr>
              <a:t>T(N) = 2·T(N-1) + 1</a:t>
            </a:r>
            <a:endParaRPr lang="en-US" sz="780" dirty="0"/>
          </a:p>
        </p:txBody>
      </p:sp>
      <p:sp>
        <p:nvSpPr>
          <p:cNvPr id="17" name="Text 13"/>
          <p:cNvSpPr/>
          <p:nvPr/>
        </p:nvSpPr>
        <p:spPr>
          <a:xfrm>
            <a:off x="3857625" y="3841803"/>
            <a:ext cx="45720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This recurrence relation captures the structure of the recursive algorithm: two 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recursive calls for </a:t>
            </a:r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N-1</a:t>
            </a:r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 disks plus one move for the largest disk.</a:t>
            </a:r>
            <a:endParaRPr lang="en-US" sz="8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91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Time Complexity: Solution and Formula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147270"/>
            <a:ext cx="8001000" cy="105582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147270"/>
            <a:ext cx="21431" cy="105582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6" name="Text 3"/>
          <p:cNvSpPr/>
          <p:nvPr/>
        </p:nvSpPr>
        <p:spPr>
          <a:xfrm>
            <a:off x="714375" y="1290145"/>
            <a:ext cx="771525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4ECDC4"/>
                </a:solidFill>
              </a:rPr>
              <a:t>Base Case</a:t>
            </a:r>
            <a:endParaRPr lang="en-US" sz="634" dirty="0"/>
          </a:p>
        </p:txBody>
      </p:sp>
      <p:sp>
        <p:nvSpPr>
          <p:cNvPr id="7" name="Text 4"/>
          <p:cNvSpPr/>
          <p:nvPr/>
        </p:nvSpPr>
        <p:spPr>
          <a:xfrm>
            <a:off x="714375" y="1515173"/>
            <a:ext cx="7715250" cy="282178"/>
          </a:xfrm>
          <a:prstGeom prst="rect">
            <a:avLst/>
          </a:prstGeom>
          <a:noFill/>
          <a:ln/>
        </p:spPr>
        <p:txBody>
          <a:bodyPr wrap="square" lIns="0" tIns="68072" rIns="0" bIns="68072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FF6B35"/>
                </a:solidFill>
              </a:rPr>
              <a:t>T(1) = 1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714375" y="1854501"/>
            <a:ext cx="771525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With one disk, only one move is needed to transfer it to the destination.</a:t>
            </a:r>
            <a:endParaRPr lang="en-US" sz="834" dirty="0"/>
          </a:p>
        </p:txBody>
      </p:sp>
      <p:sp>
        <p:nvSpPr>
          <p:cNvPr id="9" name="Shape 6"/>
          <p:cNvSpPr/>
          <p:nvPr/>
        </p:nvSpPr>
        <p:spPr>
          <a:xfrm>
            <a:off x="571500" y="2374543"/>
            <a:ext cx="8001000" cy="1252277"/>
          </a:xfrm>
          <a:prstGeom prst="rect">
            <a:avLst/>
          </a:prstGeom>
          <a:solidFill>
            <a:srgbClr val="FF6B35">
              <a:alpha val="8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2950" y="2545993"/>
            <a:ext cx="765810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Solution Formula</a:t>
            </a:r>
            <a:endParaRPr lang="en-US" sz="634" dirty="0"/>
          </a:p>
        </p:txBody>
      </p:sp>
      <p:sp>
        <p:nvSpPr>
          <p:cNvPr id="11" name="Text 8"/>
          <p:cNvSpPr/>
          <p:nvPr/>
        </p:nvSpPr>
        <p:spPr>
          <a:xfrm>
            <a:off x="742950" y="2771022"/>
            <a:ext cx="76581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T(N) = 2</a:t>
            </a:r>
            <a:pPr algn="l" indent="0" marL="0">
              <a:lnSpc>
                <a:spcPts val="1600"/>
              </a:lnSpc>
              <a:buNone/>
            </a:pPr>
            <a:r>
              <a:rPr lang="en-US" sz="658" b="1" dirty="0">
                <a:solidFill>
                  <a:srgbClr val="FFFFFF"/>
                </a:solidFill>
              </a:rPr>
              <a:t>N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 − 1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742950" y="3062464"/>
            <a:ext cx="7658100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This formula represents the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minimum number of moves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 required to solve the Tower of Hanoi puzzle for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6B35"/>
                </a:solidFill>
              </a:rPr>
              <a:t>N disks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. The solution is derived by solving the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8EDF5"/>
                </a:solidFill>
              </a:rPr>
              <a:t>recurrence relation T(N) = 2·T(N-1) + 1 with the base case T(1) = 1.</a:t>
            </a:r>
            <a:endParaRPr lang="en-US" sz="780" dirty="0"/>
          </a:p>
        </p:txBody>
      </p:sp>
      <p:sp>
        <p:nvSpPr>
          <p:cNvPr id="13" name="Shape 10"/>
          <p:cNvSpPr/>
          <p:nvPr/>
        </p:nvSpPr>
        <p:spPr>
          <a:xfrm>
            <a:off x="571500" y="3769695"/>
            <a:ext cx="8001000" cy="92221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71500" y="3769695"/>
            <a:ext cx="21431" cy="92221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5" name="Text 12"/>
          <p:cNvSpPr/>
          <p:nvPr/>
        </p:nvSpPr>
        <p:spPr>
          <a:xfrm>
            <a:off x="714375" y="3912570"/>
            <a:ext cx="7715250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4ECDC4"/>
                </a:solidFill>
              </a:rPr>
              <a:t>Complexity Class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714375" y="4162602"/>
            <a:ext cx="29683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The time complexity of the Tower of Hanoi algorithm is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3682743" y="4162602"/>
            <a:ext cx="1927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O(2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3875456" y="4151886"/>
            <a:ext cx="680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buNone/>
            </a:pPr>
            <a:r>
              <a:rPr lang="en-US" sz="584" b="1" dirty="0">
                <a:solidFill>
                  <a:srgbClr val="FF6B35"/>
                </a:solidFill>
              </a:rPr>
              <a:t>N</a:t>
            </a:r>
            <a:endParaRPr lang="en-US" sz="584" dirty="0"/>
          </a:p>
        </p:txBody>
      </p:sp>
      <p:sp>
        <p:nvSpPr>
          <p:cNvPr id="19" name="Text 16"/>
          <p:cNvSpPr/>
          <p:nvPr/>
        </p:nvSpPr>
        <p:spPr>
          <a:xfrm>
            <a:off x="3943462" y="4162602"/>
            <a:ext cx="370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)</a:t>
            </a:r>
            <a:endParaRPr lang="en-US" sz="784" dirty="0"/>
          </a:p>
        </p:txBody>
      </p:sp>
      <p:sp>
        <p:nvSpPr>
          <p:cNvPr id="20" name="Text 17"/>
          <p:cNvSpPr/>
          <p:nvPr/>
        </p:nvSpPr>
        <p:spPr>
          <a:xfrm>
            <a:off x="3980520" y="4162602"/>
            <a:ext cx="5195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, which is</a:t>
            </a:r>
            <a:endParaRPr lang="en-US" sz="834" dirty="0"/>
          </a:p>
        </p:txBody>
      </p:sp>
      <p:sp>
        <p:nvSpPr>
          <p:cNvPr id="21" name="Text 18"/>
          <p:cNvSpPr/>
          <p:nvPr/>
        </p:nvSpPr>
        <p:spPr>
          <a:xfrm>
            <a:off x="4500032" y="4162602"/>
            <a:ext cx="6622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6B35"/>
                </a:solidFill>
              </a:rPr>
              <a:t>exponential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162308" y="4162602"/>
            <a:ext cx="31874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. This means the number of operations grows exponentially</a:t>
            </a:r>
            <a:endParaRPr lang="en-US" sz="834" dirty="0"/>
          </a:p>
        </p:txBody>
      </p:sp>
      <p:sp>
        <p:nvSpPr>
          <p:cNvPr id="23" name="Text 20"/>
          <p:cNvSpPr/>
          <p:nvPr/>
        </p:nvSpPr>
        <p:spPr>
          <a:xfrm>
            <a:off x="714375" y="4368319"/>
            <a:ext cx="47268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34" dirty="0">
                <a:solidFill>
                  <a:srgbClr val="E8EDF5"/>
                </a:solidFill>
              </a:rPr>
              <a:t>with the input size, making the problem computationally infeasible for large values of N.</a:t>
            </a:r>
            <a:endParaRPr lang="en-US" sz="83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2025-11-18T10:46:37Z</dcterms:created>
  <dcterms:modified xsi:type="dcterms:W3CDTF">2025-11-18T10:46:37Z</dcterms:modified>
</cp:coreProperties>
</file>